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9753600" cx="130048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manticscholar.org/paper/Doppler-Resilient-802.11ad-Based-Ultra-Short-Range-Duggal-Vishwakarma/ce59ba4a745524d34aa1f7b05af8b3f0da52f5f3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bay.com/itm/Mini-Circuits-ZX95-675-S-Voltage-Controlled-Oscillator-500-750-MHz-VCO-/283482611884" TargetMode="External"/><Relationship Id="rId3" Type="http://schemas.openxmlformats.org/officeDocument/2006/relationships/hyperlink" Target="https://www.distrelec.biz/en/arduino-mkr-zero-arduino-abx00012/p/30101961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fycat.com/dimmarvelousgnat" TargetMode="External"/><Relationship Id="rId3" Type="http://schemas.openxmlformats.org/officeDocument/2006/relationships/hyperlink" Target="https://es.wikipedia.org/wiki/Radio_Observatorio_de_Jicamarca" TargetMode="External"/><Relationship Id="rId4" Type="http://schemas.openxmlformats.org/officeDocument/2006/relationships/hyperlink" Target="https://www.needpix.com/photo/47597/radar-radar-dish-earth-station-fuchsstadt-reception-send-received-on-broadcast-antennas" TargetMode="External"/><Relationship Id="rId5" Type="http://schemas.openxmlformats.org/officeDocument/2006/relationships/hyperlink" Target="http://solar-center.stanford.edu/SID/activities/ionosphere.html" TargetMode="External"/><Relationship Id="rId6" Type="http://schemas.openxmlformats.org/officeDocument/2006/relationships/hyperlink" Target="https://www.nesdis.noaa.gov/content/peeling-back-layers-atmosphere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5aac35e80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85aac35e80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e672d0e1a_2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6e672d0e1a_2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e672d0e1a_2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Tiempo en el eje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6e672d0e1a_2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5aac35e80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5aac35e80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e672d0e1a_2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6e672d0e1a_2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5aac35e80_0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85aac35e80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5aac35e80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85aac35e80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5aac35e80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85aac35e80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5aac35e80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5aac35e80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5aac35de3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85aac35de3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5aac35e80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85aac35e80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5aac35e80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5aac35e80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5aac35e80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85aac35e80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746fcc462f2fed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https://www.semanticscholar.org/paper/Doppler-Resilient-802.11ad-Based-Ultra-Short-Range-Duggal-Vishwakarma/ce59ba4a745524d34aa1f7b05af8b3f0da52f5f3</a:t>
            </a:r>
            <a:endParaRPr/>
          </a:p>
        </p:txBody>
      </p:sp>
      <p:sp>
        <p:nvSpPr>
          <p:cNvPr id="257" name="Google Shape;257;g24746fcc462f2fed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5aac35e80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5aac35e80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aac35e80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aac35e80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746fcc462f2fed_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4746fcc462f2fed_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e672d0e1a_2_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e672d0e1a_2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https://www.ebay.com/itm/Mini-Circuits-ZX95-675-S-Voltage-Controlled-Oscillator-500-750-MHz-VCO-/283482611884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https://www.distrelec.biz/en/arduino-mkr-zero-arduino-abx00012/p/30101961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5aac35e80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5aac35e80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e672d0546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¿Por qué su frecuencia es de 50MHz?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¿Qué más hacen en el JRO?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¿Cuál es la antena del JRO?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¿Qué observan en la alta atmósfera?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¿Qué es la alta atmósfera?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https://gfycat.com/dimmarvelousgnat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https://es.wikipedia.org/wiki/Radio_Observatorio_de_Jicamarca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https://www.needpix.com/photo/47597/radar-radar-dish-earth-station-fuchsstadt-reception-send-received-on-broadcast-antennas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http://solar-center.stanford.edu/SID/activities/ionosphere.html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https://www.nesdis.noaa.gov/content/peeling-back-layers-atmosphere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6e672d0546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e672d0e1a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6e672d0e1a_2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e672d0e1a_2_2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6e672d0e1a_2_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746fcc462f2fed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4746fcc462f2fed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e672d0546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a las personas que hace jicamarca; En el radio observatorio de Jicamarca se estudia la alta </a:t>
            </a:r>
            <a:r>
              <a:rPr lang="en-US"/>
              <a:t>atmósfera.</a:t>
            </a:r>
            <a:endParaRPr/>
          </a:p>
        </p:txBody>
      </p:sp>
      <p:sp>
        <p:nvSpPr>
          <p:cNvPr id="81" name="Google Shape;81;g6e672d0546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672d0546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Sistema</a:t>
            </a:r>
            <a:endParaRPr/>
          </a:p>
        </p:txBody>
      </p:sp>
      <p:sp>
        <p:nvSpPr>
          <p:cNvPr id="107" name="Google Shape;107;g6e672d0546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5ca81d2e9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a las personas que hace jicamarca; En el radio observatorio de Jicamarca se estudia la alta atmósfera.</a:t>
            </a:r>
            <a:endParaRPr/>
          </a:p>
        </p:txBody>
      </p:sp>
      <p:sp>
        <p:nvSpPr>
          <p:cNvPr id="116" name="Google Shape;116;g85ca81d2e9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e672d0546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6e672d0546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5aac35e80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5aac35e80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e672d0e1a_2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6e672d0e1a_2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1373698" y="2605285"/>
            <a:ext cx="11633202" cy="2501605"/>
          </a:xfrm>
          <a:prstGeom prst="rect">
            <a:avLst/>
          </a:prstGeom>
          <a:solidFill>
            <a:srgbClr val="A1B8E1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1548920" y="2783731"/>
            <a:ext cx="11282759" cy="2144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  <a:defRPr sz="7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243838" y="5197689"/>
            <a:ext cx="9753602" cy="1766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2pPr>
            <a:lvl3pPr indent="-22860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pic>
        <p:nvPicPr>
          <p:cNvPr descr="Imagen 8" id="15" name="Google Shape;15;p2"/>
          <p:cNvPicPr preferRelativeResize="0"/>
          <p:nvPr/>
        </p:nvPicPr>
        <p:blipFill rotWithShape="1">
          <a:blip r:embed="rId2">
            <a:alphaModFix/>
          </a:blip>
          <a:srcRect b="0" l="46325" r="0" t="88693"/>
          <a:stretch/>
        </p:blipFill>
        <p:spPr>
          <a:xfrm>
            <a:off x="7338029" y="8863771"/>
            <a:ext cx="5672868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213586" y="9040852"/>
            <a:ext cx="577629" cy="542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3896" y="196280"/>
            <a:ext cx="1843200" cy="8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920" y="152280"/>
            <a:ext cx="8695800" cy="61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322326" lvl="0" marL="457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1pPr>
            <a:lvl2pPr indent="-322326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8" id="26" name="Google Shape;26;p4"/>
          <p:cNvPicPr preferRelativeResize="0"/>
          <p:nvPr/>
        </p:nvPicPr>
        <p:blipFill rotWithShape="1">
          <a:blip r:embed="rId2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277719" y="912186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3896" y="196280"/>
            <a:ext cx="1843200" cy="8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322326" lvl="0" marL="457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1pPr>
            <a:lvl2pPr indent="-322326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 showMasterSp="0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>
            <p:ph idx="2" type="pic"/>
          </p:nvPr>
        </p:nvSpPr>
        <p:spPr>
          <a:xfrm>
            <a:off x="7775659" y="2765426"/>
            <a:ext cx="3962401" cy="4638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952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460"/>
              <a:buFont typeface="Calibri"/>
              <a:buChar char="•"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1515439" y="-57213"/>
            <a:ext cx="9956384" cy="1216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00039" y="2521597"/>
            <a:ext cx="6244189" cy="5126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416052" lvl="0" marL="457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Calibri"/>
              <a:buChar char="•"/>
              <a:defRPr sz="3600"/>
            </a:lvl1pPr>
            <a:lvl2pPr indent="-405637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788"/>
              <a:buFont typeface="Calibri"/>
              <a:buChar char="•"/>
              <a:defRPr sz="3400"/>
            </a:lvl2pPr>
            <a:lvl3pPr indent="-322325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76"/>
              <a:buChar char="•"/>
              <a:defRPr/>
            </a:lvl4pPr>
            <a:lvl5pPr indent="-38481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60"/>
              <a:buFont typeface="Calibri"/>
              <a:buChar char="•"/>
              <a:defRPr sz="3000"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324333" y="1179909"/>
            <a:ext cx="12356134" cy="1"/>
          </a:xfrm>
          <a:prstGeom prst="straightConnector1">
            <a:avLst/>
          </a:prstGeom>
          <a:noFill/>
          <a:ln cap="flat" cmpd="sng" w="25400">
            <a:solidFill>
              <a:srgbClr val="365B9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n 8" id="38" name="Google Shape;38;p6"/>
          <p:cNvPicPr preferRelativeResize="0"/>
          <p:nvPr/>
        </p:nvPicPr>
        <p:blipFill rotWithShape="1">
          <a:blip r:embed="rId2">
            <a:alphaModFix/>
          </a:blip>
          <a:srcRect b="0" l="46325" r="0" t="88693"/>
          <a:stretch/>
        </p:blipFill>
        <p:spPr>
          <a:xfrm>
            <a:off x="7331500" y="8855908"/>
            <a:ext cx="5672867" cy="8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268949" y="9123491"/>
            <a:ext cx="4493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3896" y="196280"/>
            <a:ext cx="1843200" cy="8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426466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6052" lvl="1" marL="914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952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5638" lvl="2" marL="1371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4810" lvl="3" marL="1828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460"/>
              <a:buFont typeface="Calibri"/>
              <a:buChar char="•"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5638" lvl="4" marL="22860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26466" lvl="5" marL="2743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26466" lvl="6" marL="3200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26466" lvl="7" marL="3657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26465" lvl="8" marL="4114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magen 8" id="8" name="Google Shape;8;p1"/>
          <p:cNvPicPr preferRelativeResize="0"/>
          <p:nvPr/>
        </p:nvPicPr>
        <p:blipFill rotWithShape="1">
          <a:blip r:embed="rId1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23896" y="196280"/>
            <a:ext cx="1843200" cy="880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hyperlink" Target="https://ocw.mit.edu/resources/res-ll-003-build-a-small-radar-system-capable-of-sensing-range-doppler-and-synthetic-aperture-radar-imaging-january-iap-2011/projects/MITRES_LL_003IAP11_proj_in.pdf" TargetMode="External"/><Relationship Id="rId13" Type="http://schemas.openxmlformats.org/officeDocument/2006/relationships/image" Target="../media/image20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hyperlink" Target="https://twitter.com/intogreengarage/status/679301891184918528" TargetMode="External"/><Relationship Id="rId1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hyperlink" Target="http://www.alpha-products.com/VU-Coax/vu-coax.html" TargetMode="External"/><Relationship Id="rId7" Type="http://schemas.openxmlformats.org/officeDocument/2006/relationships/hyperlink" Target="https://www.pxfuel.com/en/free-photo-eqksa" TargetMode="External"/><Relationship Id="rId8" Type="http://schemas.openxmlformats.org/officeDocument/2006/relationships/hyperlink" Target="https://commons.wikimedia.org/wiki/File:Three_AAA_Batteries_and_one_AA_Battery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gif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4294967295" type="ctrTitle"/>
          </p:nvPr>
        </p:nvSpPr>
        <p:spPr>
          <a:xfrm>
            <a:off x="1548920" y="2783731"/>
            <a:ext cx="11282759" cy="2144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200">
                <a:solidFill>
                  <a:schemeClr val="dk1"/>
                </a:solidFill>
              </a:rPr>
              <a:t>Sistema Portatíl y Embebido (SPE) </a:t>
            </a:r>
            <a:r>
              <a:rPr b="1" lang="en-US" sz="7200"/>
              <a:t>Can Radar del ROJ</a:t>
            </a:r>
            <a:endParaRPr b="1" sz="7200"/>
          </a:p>
        </p:txBody>
      </p:sp>
      <p:sp>
        <p:nvSpPr>
          <p:cNvPr id="46" name="Google Shape;46;p7"/>
          <p:cNvSpPr txBox="1"/>
          <p:nvPr>
            <p:ph idx="4294967295" type="subTitle"/>
          </p:nvPr>
        </p:nvSpPr>
        <p:spPr>
          <a:xfrm>
            <a:off x="3243838" y="5197689"/>
            <a:ext cx="9753602" cy="1766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</a:pPr>
            <a:r>
              <a:rPr b="1" lang="en-US" sz="3400"/>
              <a:t>Asesor:</a:t>
            </a:r>
            <a:r>
              <a:rPr lang="en-US" sz="3400"/>
              <a:t> Víctor Vásquez</a:t>
            </a:r>
            <a:endParaRPr sz="3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</a:pPr>
            <a:r>
              <a:rPr b="1" lang="en-US" sz="3400"/>
              <a:t>Practicante:</a:t>
            </a:r>
            <a:r>
              <a:rPr lang="en-US" sz="3400"/>
              <a:t> Fernando Garcia</a:t>
            </a:r>
            <a:endParaRPr sz="3400"/>
          </a:p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213586" y="9040852"/>
            <a:ext cx="577629" cy="542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</a:pPr>
            <a:fld id="{00000000-1234-1234-1234-123412341234}" type="slidenum">
              <a:rPr lang="en-US" sz="2800">
                <a:solidFill>
                  <a:srgbClr val="535353"/>
                </a:solidFill>
              </a:rPr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165696" y="0"/>
            <a:ext cx="8856984" cy="15644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Shermely\Downloads\observatorio_jicamarca-01.jpg" id="49" name="Google Shape;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2400"/>
            <a:ext cx="8696325" cy="6175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15250" y="8837240"/>
            <a:ext cx="1383224" cy="745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50" y="1229350"/>
            <a:ext cx="11853351" cy="76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>
            <p:ph type="title"/>
          </p:nvPr>
        </p:nvSpPr>
        <p:spPr>
          <a:xfrm>
            <a:off x="-483150" y="179375"/>
            <a:ext cx="11052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SPE Can Radar del ROJ</a:t>
            </a:r>
            <a:r>
              <a:rPr b="1" lang="en-US" sz="4000">
                <a:solidFill>
                  <a:srgbClr val="2F5496"/>
                </a:solidFill>
              </a:rPr>
              <a:t>  - Diagrama de bloques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16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6"/>
          <p:cNvSpPr txBox="1"/>
          <p:nvPr/>
        </p:nvSpPr>
        <p:spPr>
          <a:xfrm>
            <a:off x="10995225" y="2738800"/>
            <a:ext cx="1609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@2.4 GHz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6450" y="179375"/>
            <a:ext cx="10679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Oscilador controlado por voltaje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7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33908" l="8068" r="61472" t="32200"/>
          <a:stretch/>
        </p:blipFill>
        <p:spPr>
          <a:xfrm>
            <a:off x="2224300" y="2323950"/>
            <a:ext cx="1543750" cy="17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 b="0" l="0" r="0" t="5204"/>
          <a:stretch/>
        </p:blipFill>
        <p:spPr>
          <a:xfrm>
            <a:off x="814913" y="5245975"/>
            <a:ext cx="4861425" cy="36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450" y="5488975"/>
            <a:ext cx="7227825" cy="40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0417" y="1291438"/>
            <a:ext cx="6228109" cy="40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6450" y="179375"/>
            <a:ext cx="10679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SPE Can Radar del ROJ</a:t>
            </a:r>
            <a:endParaRPr b="1" sz="4000">
              <a:solidFill>
                <a:srgbClr val="2F5496"/>
              </a:solidFill>
            </a:endParaRPr>
          </a:p>
        </p:txBody>
      </p:sp>
      <p:cxnSp>
        <p:nvCxnSpPr>
          <p:cNvPr id="173" name="Google Shape;173;p18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847" y="2326425"/>
            <a:ext cx="11491100" cy="402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18"/>
          <p:cNvGrpSpPr/>
          <p:nvPr/>
        </p:nvGrpSpPr>
        <p:grpSpPr>
          <a:xfrm>
            <a:off x="3253515" y="1721110"/>
            <a:ext cx="6726375" cy="6822024"/>
            <a:chOff x="7889980" y="2257650"/>
            <a:chExt cx="4387720" cy="4686100"/>
          </a:xfrm>
        </p:grpSpPr>
        <p:grpSp>
          <p:nvGrpSpPr>
            <p:cNvPr id="176" name="Google Shape;176;p18"/>
            <p:cNvGrpSpPr/>
            <p:nvPr/>
          </p:nvGrpSpPr>
          <p:grpSpPr>
            <a:xfrm>
              <a:off x="7889980" y="2314694"/>
              <a:ext cx="3887400" cy="4629056"/>
              <a:chOff x="7889980" y="2314694"/>
              <a:chExt cx="3887400" cy="4629056"/>
            </a:xfrm>
          </p:grpSpPr>
          <p:sp>
            <p:nvSpPr>
              <p:cNvPr id="177" name="Google Shape;177;p18"/>
              <p:cNvSpPr/>
              <p:nvPr/>
            </p:nvSpPr>
            <p:spPr>
              <a:xfrm>
                <a:off x="7889980" y="2371750"/>
                <a:ext cx="3887400" cy="4572000"/>
              </a:xfrm>
              <a:prstGeom prst="rect">
                <a:avLst/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8" name="Google Shape;178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927357" y="2314694"/>
                <a:ext cx="3810000" cy="4572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9" name="Google Shape;179;p18"/>
            <p:cNvSpPr txBox="1"/>
            <p:nvPr/>
          </p:nvSpPr>
          <p:spPr>
            <a:xfrm>
              <a:off x="10693900" y="2257650"/>
              <a:ext cx="1543800" cy="7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rgbClr val="FF0000"/>
                  </a:solidFill>
                </a:rPr>
                <a:t>Señal transmitida </a:t>
              </a:r>
              <a:endParaRPr b="1" i="1" sz="1200">
                <a:solidFill>
                  <a:srgbClr val="FF0000"/>
                </a:solidFill>
              </a:endParaRP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11223200" y="3690025"/>
              <a:ext cx="1054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rgbClr val="93C47D"/>
                  </a:solidFill>
                </a:rPr>
                <a:t>Señal eco </a:t>
              </a:r>
              <a:endParaRPr b="1" i="1" sz="1200">
                <a:solidFill>
                  <a:srgbClr val="93C47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rgbClr val="93C47D"/>
                  </a:solidFill>
                </a:rPr>
                <a:t>recibida</a:t>
              </a:r>
              <a:endParaRPr b="1">
                <a:solidFill>
                  <a:srgbClr val="93C47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1408100" y="3557725"/>
            <a:ext cx="10188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2F5496"/>
                </a:solidFill>
              </a:rPr>
              <a:t>Hardware</a:t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2F5496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2733225" y="2968275"/>
            <a:ext cx="746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F5496"/>
                </a:solidFill>
              </a:rPr>
              <a:t>SPE Can Radar del ROJ</a:t>
            </a:r>
            <a:endParaRPr b="1" sz="3600">
              <a:solidFill>
                <a:srgbClr val="2F549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025" y="2208022"/>
            <a:ext cx="7844722" cy="588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Mediciones - En campo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20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00" y="1156175"/>
            <a:ext cx="11853351" cy="76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Mediciones - Tx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21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1"/>
          <p:cNvSpPr/>
          <p:nvPr/>
        </p:nvSpPr>
        <p:spPr>
          <a:xfrm>
            <a:off x="9803015" y="4056525"/>
            <a:ext cx="608100" cy="580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800" y="1925975"/>
            <a:ext cx="8669400" cy="61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75" y="1324500"/>
            <a:ext cx="11853351" cy="76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Mediciones - Rx antes del Mixer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2"/>
          <p:cNvSpPr/>
          <p:nvPr/>
        </p:nvSpPr>
        <p:spPr>
          <a:xfrm>
            <a:off x="9438315" y="6680900"/>
            <a:ext cx="608100" cy="580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850" y="2092675"/>
            <a:ext cx="8907875" cy="63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23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25" y="2731200"/>
            <a:ext cx="5180525" cy="463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1126" y="2760650"/>
            <a:ext cx="5264726" cy="45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/>
          <p:nvPr/>
        </p:nvSpPr>
        <p:spPr>
          <a:xfrm>
            <a:off x="6028638" y="4554900"/>
            <a:ext cx="813900" cy="778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5">
            <a:alphaModFix/>
          </a:blip>
          <a:srcRect b="3677" l="26003" r="15887" t="12752"/>
          <a:stretch/>
        </p:blipFill>
        <p:spPr>
          <a:xfrm>
            <a:off x="3722638" y="2101138"/>
            <a:ext cx="5711826" cy="61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0" y="329925"/>
            <a:ext cx="101886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Can Radar Jicamarca  - Sistema Adquisición y Modulación de la señal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/>
        </p:nvSpPr>
        <p:spPr>
          <a:xfrm>
            <a:off x="1408100" y="3557725"/>
            <a:ext cx="10188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2F5496"/>
                </a:solidFill>
              </a:rPr>
              <a:t>Software</a:t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2F5496"/>
              </a:solidFill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2733225" y="2968275"/>
            <a:ext cx="746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F5496"/>
                </a:solidFill>
              </a:rPr>
              <a:t>SPE Can Radar del ROJ</a:t>
            </a:r>
            <a:endParaRPr b="1" sz="3600">
              <a:solidFill>
                <a:srgbClr val="2F549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5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 b="4639" l="7310" r="6889" t="6313"/>
          <a:stretch/>
        </p:blipFill>
        <p:spPr>
          <a:xfrm>
            <a:off x="3255850" y="1262850"/>
            <a:ext cx="6118800" cy="748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0" y="329925"/>
            <a:ext cx="101886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Can Radar Jicamarca  - Diagrama de Flujo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24362" y="179379"/>
            <a:ext cx="3456878" cy="976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8"/>
          <p:cNvCxnSpPr/>
          <p:nvPr/>
        </p:nvCxnSpPr>
        <p:spPr>
          <a:xfrm>
            <a:off x="0" y="1097926"/>
            <a:ext cx="13004800" cy="12526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412700" y="1554524"/>
            <a:ext cx="12333600" cy="59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/>
              <a:t>Motivación</a:t>
            </a:r>
            <a:endParaRPr b="1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/>
              <a:t>Estado del Arte</a:t>
            </a:r>
            <a:endParaRPr b="1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Can Radar MIT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Can Radar Jicamarca Versión 1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/>
              <a:t>SPE Can Radar del ROJ - Estructura y Teoría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>
                <a:solidFill>
                  <a:schemeClr val="dk1"/>
                </a:solidFill>
              </a:rPr>
              <a:t>SPE Can Radar del ROJ - Hardware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>
                <a:solidFill>
                  <a:schemeClr val="dk1"/>
                </a:solidFill>
              </a:rPr>
              <a:t>SPE Can Radar del ROJ - Software</a:t>
            </a:r>
            <a:endParaRPr b="1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>
                <a:solidFill>
                  <a:schemeClr val="dk1"/>
                </a:solidFill>
              </a:rPr>
              <a:t>SPE Can Radar del ROJ - Implementación</a:t>
            </a:r>
            <a:endParaRPr b="1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/>
              <a:t>Trabajos a Futuro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26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3549" r="0" t="2353"/>
          <a:stretch/>
        </p:blipFill>
        <p:spPr>
          <a:xfrm>
            <a:off x="224550" y="1748975"/>
            <a:ext cx="12627848" cy="71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0" y="329925"/>
            <a:ext cx="101886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SPE Can Radar del ROJ</a:t>
            </a:r>
            <a:r>
              <a:rPr b="1" lang="en-US" sz="40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- Software de Adquisición en tiempo real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/>
        </p:nvSpPr>
        <p:spPr>
          <a:xfrm>
            <a:off x="1408100" y="3557725"/>
            <a:ext cx="10188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2F5496"/>
                </a:solidFill>
              </a:rPr>
              <a:t>Implementación</a:t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2F5496"/>
              </a:solidFill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2733225" y="2968275"/>
            <a:ext cx="746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F5496"/>
                </a:solidFill>
              </a:rPr>
              <a:t>SPE Can Radar del ROJ</a:t>
            </a:r>
            <a:endParaRPr b="1" sz="3600">
              <a:solidFill>
                <a:srgbClr val="2F549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28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050" y="2341425"/>
            <a:ext cx="9227249" cy="519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0" y="329925"/>
            <a:ext cx="101886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SPE Can Radar del ROJ</a:t>
            </a:r>
            <a:r>
              <a:rPr b="1" lang="en-US" sz="40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- Sistema Integrado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Trabajo a Futuro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p29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242" y="2708374"/>
            <a:ext cx="3361195" cy="170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602" y="2875225"/>
            <a:ext cx="2643711" cy="17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/>
          <p:nvPr/>
        </p:nvSpPr>
        <p:spPr>
          <a:xfrm>
            <a:off x="4761621" y="3429025"/>
            <a:ext cx="909300" cy="68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5">
            <a:alphaModFix/>
          </a:blip>
          <a:srcRect b="0" l="0" r="0" t="58783"/>
          <a:stretch/>
        </p:blipFill>
        <p:spPr>
          <a:xfrm>
            <a:off x="4607275" y="5677020"/>
            <a:ext cx="8027624" cy="164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29"/>
          <p:cNvSpPr/>
          <p:nvPr/>
        </p:nvSpPr>
        <p:spPr>
          <a:xfrm rot="5400000">
            <a:off x="9604883" y="4226437"/>
            <a:ext cx="909300" cy="68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/>
        </p:nvSpPr>
        <p:spPr>
          <a:xfrm>
            <a:off x="1408100" y="4167325"/>
            <a:ext cx="10188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2F5496"/>
                </a:solidFill>
              </a:rPr>
              <a:t>Memorias</a:t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2F5496"/>
              </a:solidFill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2733225" y="2968275"/>
            <a:ext cx="746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F5496"/>
                </a:solidFill>
              </a:rPr>
              <a:t>IGP</a:t>
            </a:r>
            <a:br>
              <a:rPr b="1" lang="en-US" sz="3600">
                <a:solidFill>
                  <a:srgbClr val="2F5496"/>
                </a:solidFill>
              </a:rPr>
            </a:br>
            <a:r>
              <a:rPr b="1" lang="en-US" sz="3600">
                <a:solidFill>
                  <a:srgbClr val="2F5496"/>
                </a:solidFill>
              </a:rPr>
              <a:t>Radio Observatorio de Jicamarca</a:t>
            </a:r>
            <a:endParaRPr b="1" sz="3600">
              <a:solidFill>
                <a:srgbClr val="2F549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175" y="1105601"/>
            <a:ext cx="6214605" cy="828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50" y="561775"/>
            <a:ext cx="8446700" cy="63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625" y="2816175"/>
            <a:ext cx="9923476" cy="74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75" y="1705137"/>
            <a:ext cx="12904048" cy="731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0875" y="1838275"/>
            <a:ext cx="8644900" cy="64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63" y="1790738"/>
            <a:ext cx="12700000" cy="7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2"/>
          <p:cNvGrpSpPr/>
          <p:nvPr/>
        </p:nvGrpSpPr>
        <p:grpSpPr>
          <a:xfrm>
            <a:off x="4918224" y="6252363"/>
            <a:ext cx="7978200" cy="2263562"/>
            <a:chOff x="-628480" y="858962"/>
            <a:chExt cx="7978200" cy="2263562"/>
          </a:xfrm>
        </p:grpSpPr>
        <p:sp>
          <p:nvSpPr>
            <p:cNvPr id="287" name="Google Shape;287;p32"/>
            <p:cNvSpPr txBox="1"/>
            <p:nvPr/>
          </p:nvSpPr>
          <p:spPr>
            <a:xfrm>
              <a:off x="-628480" y="858962"/>
              <a:ext cx="7978200" cy="16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2F5496"/>
                  </a:solidFill>
                  <a:latin typeface="Arial"/>
                  <a:ea typeface="Arial"/>
                  <a:cs typeface="Arial"/>
                  <a:sym typeface="Arial"/>
                </a:rPr>
                <a:t>Ciencia para protegernos,</a:t>
              </a:r>
              <a:endParaRPr>
                <a:solidFill>
                  <a:srgbClr val="2F5496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2F5496"/>
                  </a:solidFill>
                  <a:latin typeface="Arial"/>
                  <a:ea typeface="Arial"/>
                  <a:cs typeface="Arial"/>
                  <a:sym typeface="Arial"/>
                </a:rPr>
                <a:t>ciencia para avanzar.</a:t>
              </a:r>
              <a:endParaRPr>
                <a:solidFill>
                  <a:srgbClr val="2F5496"/>
                </a:solidFill>
              </a:endParaRPr>
            </a:p>
          </p:txBody>
        </p:sp>
        <p:sp>
          <p:nvSpPr>
            <p:cNvPr id="288" name="Google Shape;288;p32"/>
            <p:cNvSpPr txBox="1"/>
            <p:nvPr/>
          </p:nvSpPr>
          <p:spPr>
            <a:xfrm>
              <a:off x="-412953" y="2483824"/>
              <a:ext cx="4124700" cy="6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SzPts val="4400"/>
                <a:buFont typeface="Calibri"/>
                <a:buNone/>
              </a:pP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www.</a:t>
              </a:r>
              <a:r>
                <a:rPr b="0" i="0" lang="en-US" sz="4400" u="none" cap="none" strike="noStrike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igp</a:t>
              </a: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.gob.pe</a:t>
              </a:r>
              <a:endParaRPr/>
            </a:p>
          </p:txBody>
        </p:sp>
      </p:grpSp>
      <p:sp>
        <p:nvSpPr>
          <p:cNvPr id="289" name="Google Shape;289;p32"/>
          <p:cNvSpPr/>
          <p:nvPr/>
        </p:nvSpPr>
        <p:spPr>
          <a:xfrm>
            <a:off x="15250" y="8837240"/>
            <a:ext cx="1383224" cy="745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3992700" y="3762250"/>
            <a:ext cx="4676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2F5496"/>
                </a:solidFill>
              </a:rPr>
              <a:t>¡Gracias!</a:t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0096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3"/>
          <p:cNvGrpSpPr/>
          <p:nvPr/>
        </p:nvGrpSpPr>
        <p:grpSpPr>
          <a:xfrm>
            <a:off x="4918224" y="6252363"/>
            <a:ext cx="7978200" cy="2263562"/>
            <a:chOff x="-628480" y="858962"/>
            <a:chExt cx="7978200" cy="2263562"/>
          </a:xfrm>
        </p:grpSpPr>
        <p:sp>
          <p:nvSpPr>
            <p:cNvPr id="296" name="Google Shape;296;p33"/>
            <p:cNvSpPr txBox="1"/>
            <p:nvPr/>
          </p:nvSpPr>
          <p:spPr>
            <a:xfrm>
              <a:off x="-628480" y="858962"/>
              <a:ext cx="7978200" cy="16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2F5496"/>
                  </a:solidFill>
                  <a:latin typeface="Arial"/>
                  <a:ea typeface="Arial"/>
                  <a:cs typeface="Arial"/>
                  <a:sym typeface="Arial"/>
                </a:rPr>
                <a:t>Ciencia para protegernos,</a:t>
              </a:r>
              <a:endParaRPr>
                <a:solidFill>
                  <a:srgbClr val="2F5496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2F5496"/>
                  </a:solidFill>
                  <a:latin typeface="Arial"/>
                  <a:ea typeface="Arial"/>
                  <a:cs typeface="Arial"/>
                  <a:sym typeface="Arial"/>
                </a:rPr>
                <a:t>ciencia para avanzar.</a:t>
              </a:r>
              <a:endParaRPr>
                <a:solidFill>
                  <a:srgbClr val="2F5496"/>
                </a:solidFill>
              </a:endParaRPr>
            </a:p>
          </p:txBody>
        </p:sp>
        <p:sp>
          <p:nvSpPr>
            <p:cNvPr id="297" name="Google Shape;297;p33"/>
            <p:cNvSpPr txBox="1"/>
            <p:nvPr/>
          </p:nvSpPr>
          <p:spPr>
            <a:xfrm>
              <a:off x="-412953" y="2483824"/>
              <a:ext cx="4124700" cy="6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SzPts val="4400"/>
                <a:buFont typeface="Calibri"/>
                <a:buNone/>
              </a:pP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www.</a:t>
              </a:r>
              <a:r>
                <a:rPr b="0" i="0" lang="en-US" sz="4400" u="none" cap="none" strike="noStrike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igp</a:t>
              </a: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.gob.pe</a:t>
              </a:r>
              <a:endParaRPr/>
            </a:p>
          </p:txBody>
        </p:sp>
      </p:grpSp>
      <p:sp>
        <p:nvSpPr>
          <p:cNvPr id="298" name="Google Shape;298;p33"/>
          <p:cNvSpPr/>
          <p:nvPr/>
        </p:nvSpPr>
        <p:spPr>
          <a:xfrm>
            <a:off x="15250" y="8837240"/>
            <a:ext cx="1383300" cy="7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3494250" y="3762250"/>
            <a:ext cx="62043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2F5496"/>
                </a:solidFill>
              </a:rPr>
              <a:t>¿</a:t>
            </a:r>
            <a:r>
              <a:rPr b="1" lang="en-US" sz="7200">
                <a:solidFill>
                  <a:srgbClr val="2F5496"/>
                </a:solidFill>
              </a:rPr>
              <a:t>Preguntas?</a:t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0096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4"/>
          <p:cNvGrpSpPr/>
          <p:nvPr/>
        </p:nvGrpSpPr>
        <p:grpSpPr>
          <a:xfrm>
            <a:off x="735675" y="1454175"/>
            <a:ext cx="4601150" cy="3096625"/>
            <a:chOff x="380900" y="4930800"/>
            <a:chExt cx="4601150" cy="3096625"/>
          </a:xfrm>
        </p:grpSpPr>
        <p:pic>
          <p:nvPicPr>
            <p:cNvPr id="305" name="Google Shape;305;p34"/>
            <p:cNvPicPr preferRelativeResize="0"/>
            <p:nvPr/>
          </p:nvPicPr>
          <p:blipFill rotWithShape="1">
            <a:blip r:embed="rId3">
              <a:alphaModFix/>
            </a:blip>
            <a:srcRect b="4103" l="4734" r="0" t="10404"/>
            <a:stretch/>
          </p:blipFill>
          <p:spPr>
            <a:xfrm>
              <a:off x="380900" y="4930800"/>
              <a:ext cx="4601150" cy="3096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34"/>
            <p:cNvSpPr/>
            <p:nvPr/>
          </p:nvSpPr>
          <p:spPr>
            <a:xfrm>
              <a:off x="1698100" y="5852150"/>
              <a:ext cx="1656000" cy="420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7" name="Google Shape;3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146" y="1786975"/>
            <a:ext cx="4827576" cy="26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74" y="5068650"/>
            <a:ext cx="4891950" cy="36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/>
          <p:nvPr/>
        </p:nvSpPr>
        <p:spPr>
          <a:xfrm>
            <a:off x="389900" y="233875"/>
            <a:ext cx="58743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Anexo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34"/>
          <p:cNvGrpSpPr/>
          <p:nvPr/>
        </p:nvGrpSpPr>
        <p:grpSpPr>
          <a:xfrm>
            <a:off x="5502723" y="5317012"/>
            <a:ext cx="7194467" cy="2697790"/>
            <a:chOff x="68800" y="2175250"/>
            <a:chExt cx="10233950" cy="4203475"/>
          </a:xfrm>
        </p:grpSpPr>
        <p:pic>
          <p:nvPicPr>
            <p:cNvPr id="311" name="Google Shape;311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91125" y="2788428"/>
              <a:ext cx="3211625" cy="3199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4"/>
            <p:cNvPicPr preferRelativeResize="0"/>
            <p:nvPr/>
          </p:nvPicPr>
          <p:blipFill rotWithShape="1">
            <a:blip r:embed="rId7">
              <a:alphaModFix/>
            </a:blip>
            <a:srcRect b="0" l="0" r="6182" t="0"/>
            <a:stretch/>
          </p:blipFill>
          <p:spPr>
            <a:xfrm>
              <a:off x="68800" y="2175250"/>
              <a:ext cx="7098525" cy="420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1481138" y="-22649"/>
            <a:ext cx="10042500" cy="12282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5"/>
          <p:cNvPicPr preferRelativeResize="0"/>
          <p:nvPr/>
        </p:nvPicPr>
        <p:blipFill rotWithShape="1">
          <a:blip r:embed="rId3">
            <a:alphaModFix/>
          </a:blip>
          <a:srcRect b="3617" l="7399" r="8799" t="9213"/>
          <a:stretch/>
        </p:blipFill>
        <p:spPr>
          <a:xfrm>
            <a:off x="1139975" y="2203375"/>
            <a:ext cx="5108374" cy="39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 rotWithShape="1">
          <a:blip r:embed="rId4">
            <a:alphaModFix/>
          </a:blip>
          <a:srcRect b="0" l="54967" r="0" t="0"/>
          <a:stretch/>
        </p:blipFill>
        <p:spPr>
          <a:xfrm>
            <a:off x="7073123" y="2326425"/>
            <a:ext cx="5174825" cy="40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24362" y="179379"/>
            <a:ext cx="3456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MOTIVACIÓN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63;p9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9"/>
          <p:cNvSpPr txBox="1"/>
          <p:nvPr/>
        </p:nvSpPr>
        <p:spPr>
          <a:xfrm rot="-267727">
            <a:off x="65250" y="1383971"/>
            <a:ext cx="4719806" cy="7474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¿Qué es el Radio Observatorio de Jicamarca y que estudian?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"/>
          <p:cNvSpPr txBox="1"/>
          <p:nvPr/>
        </p:nvSpPr>
        <p:spPr>
          <a:xfrm rot="-806">
            <a:off x="7640679" y="4465501"/>
            <a:ext cx="25599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¿Qué es un radar?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/>
        </p:nvSpPr>
        <p:spPr>
          <a:xfrm rot="-172854">
            <a:off x="6870813" y="7436559"/>
            <a:ext cx="5151210" cy="915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 pueden saber la posiciones y velocidades de las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partículas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9"/>
          <p:cNvSpPr txBox="1"/>
          <p:nvPr/>
        </p:nvSpPr>
        <p:spPr>
          <a:xfrm rot="149214">
            <a:off x="6946564" y="6460278"/>
            <a:ext cx="3657445" cy="6870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¿Qué es el efecto doppler?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5571" l="8391" r="0" t="0"/>
          <a:stretch/>
        </p:blipFill>
        <p:spPr>
          <a:xfrm>
            <a:off x="8927000" y="1523450"/>
            <a:ext cx="3680697" cy="256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899" y="1447250"/>
            <a:ext cx="2071352" cy="26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9551" y="7193700"/>
            <a:ext cx="2559900" cy="25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/>
          <p:nvPr/>
        </p:nvSpPr>
        <p:spPr>
          <a:xfrm>
            <a:off x="8279475" y="2632463"/>
            <a:ext cx="519300" cy="463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15355125" y="2083575"/>
            <a:ext cx="2602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15194075" y="3378775"/>
            <a:ext cx="29364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 txBox="1"/>
          <p:nvPr/>
        </p:nvSpPr>
        <p:spPr>
          <a:xfrm>
            <a:off x="15023650" y="2654775"/>
            <a:ext cx="2936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 txBox="1"/>
          <p:nvPr/>
        </p:nvSpPr>
        <p:spPr>
          <a:xfrm>
            <a:off x="14419025" y="4610875"/>
            <a:ext cx="4182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 txBox="1"/>
          <p:nvPr/>
        </p:nvSpPr>
        <p:spPr>
          <a:xfrm>
            <a:off x="14026625" y="6128550"/>
            <a:ext cx="45747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838" y="2632475"/>
            <a:ext cx="2960525" cy="257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 rotWithShape="1">
          <a:blip r:embed="rId7">
            <a:alphaModFix/>
          </a:blip>
          <a:srcRect b="0" l="22457" r="16132" t="0"/>
          <a:stretch/>
        </p:blipFill>
        <p:spPr>
          <a:xfrm>
            <a:off x="3594354" y="6376703"/>
            <a:ext cx="2960531" cy="21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-483150" y="179375"/>
            <a:ext cx="11052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Jicamarca V2 - Diagrama de bloques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36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6" name="Google Shape;326;p36"/>
          <p:cNvPicPr preferRelativeResize="0"/>
          <p:nvPr/>
        </p:nvPicPr>
        <p:blipFill rotWithShape="1">
          <a:blip r:embed="rId3">
            <a:alphaModFix/>
          </a:blip>
          <a:srcRect b="8858" l="6991" r="9577" t="10320"/>
          <a:stretch/>
        </p:blipFill>
        <p:spPr>
          <a:xfrm>
            <a:off x="3002575" y="2082075"/>
            <a:ext cx="6999550" cy="50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Mediciones - Rx después del Mixer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37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3" name="Google Shape;333;p37"/>
          <p:cNvPicPr preferRelativeResize="0"/>
          <p:nvPr/>
        </p:nvPicPr>
        <p:blipFill rotWithShape="1">
          <a:blip r:embed="rId3">
            <a:alphaModFix/>
          </a:blip>
          <a:srcRect b="4929" l="4280" r="3867" t="6731"/>
          <a:stretch/>
        </p:blipFill>
        <p:spPr>
          <a:xfrm>
            <a:off x="1387400" y="1894600"/>
            <a:ext cx="10286875" cy="62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/>
          <p:nvPr/>
        </p:nvSpPr>
        <p:spPr>
          <a:xfrm>
            <a:off x="7234790" y="4379350"/>
            <a:ext cx="608100" cy="580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827" y="1715871"/>
            <a:ext cx="8783848" cy="62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202650" y="179375"/>
            <a:ext cx="9383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Jicamarca V2 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38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2" name="Google Shape;342;p38"/>
          <p:cNvPicPr preferRelativeResize="0"/>
          <p:nvPr/>
        </p:nvPicPr>
        <p:blipFill rotWithShape="1">
          <a:blip r:embed="rId3">
            <a:alphaModFix/>
          </a:blip>
          <a:srcRect b="0" l="3956" r="4468" t="6384"/>
          <a:stretch/>
        </p:blipFill>
        <p:spPr>
          <a:xfrm>
            <a:off x="588125" y="1686938"/>
            <a:ext cx="11942876" cy="63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24362" y="179379"/>
            <a:ext cx="3456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MIT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" name="Google Shape;84;p10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" name="Google Shape;85;p10"/>
          <p:cNvPicPr preferRelativeResize="0"/>
          <p:nvPr/>
        </p:nvPicPr>
        <p:blipFill rotWithShape="1">
          <a:blip r:embed="rId3">
            <a:alphaModFix/>
          </a:blip>
          <a:srcRect b="0" l="5309" r="6194" t="0"/>
          <a:stretch/>
        </p:blipFill>
        <p:spPr>
          <a:xfrm>
            <a:off x="10710600" y="1269250"/>
            <a:ext cx="2054949" cy="17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 rotWithShape="1">
          <a:blip r:embed="rId4">
            <a:alphaModFix/>
          </a:blip>
          <a:srcRect b="14199" l="0" r="4141" t="0"/>
          <a:stretch/>
        </p:blipFill>
        <p:spPr>
          <a:xfrm>
            <a:off x="3152600" y="1671925"/>
            <a:ext cx="1668121" cy="11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0"/>
          <p:cNvPicPr preferRelativeResize="0"/>
          <p:nvPr/>
        </p:nvPicPr>
        <p:blipFill rotWithShape="1">
          <a:blip r:embed="rId5">
            <a:alphaModFix/>
          </a:blip>
          <a:srcRect b="0" l="0" r="41079" t="51934"/>
          <a:stretch/>
        </p:blipFill>
        <p:spPr>
          <a:xfrm>
            <a:off x="150325" y="1493675"/>
            <a:ext cx="2104275" cy="14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 txBox="1"/>
          <p:nvPr/>
        </p:nvSpPr>
        <p:spPr>
          <a:xfrm>
            <a:off x="24350" y="8910825"/>
            <a:ext cx="69108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  <a:hlinkClick r:id="rId6"/>
              </a:rPr>
              <a:t>http://www.alpha-products.com/VU-Coax/vu-coax.html</a:t>
            </a:r>
            <a:endParaRPr sz="700" u="sng">
              <a:solidFill>
                <a:schemeClr val="hlink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  <a:hlinkClick r:id="rId7"/>
              </a:rPr>
              <a:t>https://www.pxfuel.com/en/free-photo-eqksa</a:t>
            </a:r>
            <a:endParaRPr sz="700">
              <a:solidFill>
                <a:schemeClr val="dk1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  <a:hlinkClick r:id="rId8"/>
              </a:rPr>
              <a:t>https://commons.wikimedia.org/wiki/File:Three_AAA_Batteries_and_one_AA_Battery.JPG</a:t>
            </a:r>
            <a:endParaRPr sz="700">
              <a:solidFill>
                <a:schemeClr val="dk1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  <a:hlinkClick r:id="rId9"/>
              </a:rPr>
              <a:t>https://twitter.com/intogreengarage/status/679301891184918528</a:t>
            </a:r>
            <a:endParaRPr sz="700" u="sng">
              <a:solidFill>
                <a:schemeClr val="hlink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</a:rPr>
              <a:t>https://www.crestron.com/Products/Featured-Solutions/Avia-Audio-DSP</a:t>
            </a:r>
            <a:endParaRPr sz="700" u="sng">
              <a:solidFill>
                <a:schemeClr val="hlink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  <a:hlinkClick r:id="rId10"/>
              </a:rPr>
              <a:t>https://ocw.mit.edu/resources/res-ll-003-build-a-small-radar-system-capable-of-sensing-range-doppler-and-synthetic-aperture-radar-imaging-january-iap-2011/projects/MITRES_LL_003IAP11_proj_in.pdf</a:t>
            </a:r>
            <a:endParaRPr sz="700" u="sng">
              <a:solidFill>
                <a:schemeClr val="hlink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</a:rPr>
              <a:t>https://www.youtube.com/watch?v=Zr78A6cJDa4</a:t>
            </a:r>
            <a:endParaRPr sz="700" u="sng">
              <a:solidFill>
                <a:schemeClr val="hlink"/>
              </a:solidFill>
            </a:endParaRPr>
          </a:p>
        </p:txBody>
      </p:sp>
      <p:pic>
        <p:nvPicPr>
          <p:cNvPr id="89" name="Google Shape;89;p10"/>
          <p:cNvPicPr preferRelativeResize="0"/>
          <p:nvPr/>
        </p:nvPicPr>
        <p:blipFill rotWithShape="1">
          <a:blip r:embed="rId11">
            <a:alphaModFix/>
          </a:blip>
          <a:srcRect b="29388" l="16926" r="14519" t="0"/>
          <a:stretch/>
        </p:blipFill>
        <p:spPr>
          <a:xfrm>
            <a:off x="5830213" y="1580412"/>
            <a:ext cx="1024501" cy="14588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0"/>
          <p:cNvSpPr/>
          <p:nvPr/>
        </p:nvSpPr>
        <p:spPr>
          <a:xfrm>
            <a:off x="5001750" y="1920450"/>
            <a:ext cx="813900" cy="778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2334750" y="1920450"/>
            <a:ext cx="813900" cy="778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6848688" y="1920450"/>
            <a:ext cx="813900" cy="778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5876100" y="3813975"/>
            <a:ext cx="1252500" cy="9768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0"/>
          <p:cNvPicPr preferRelativeResize="0"/>
          <p:nvPr/>
        </p:nvPicPr>
        <p:blipFill rotWithShape="1">
          <a:blip r:embed="rId12">
            <a:alphaModFix/>
          </a:blip>
          <a:srcRect b="0" l="12773" r="23356" t="0"/>
          <a:stretch/>
        </p:blipFill>
        <p:spPr>
          <a:xfrm>
            <a:off x="7467673" y="4985075"/>
            <a:ext cx="3692998" cy="3252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0"/>
          <p:cNvSpPr txBox="1"/>
          <p:nvPr/>
        </p:nvSpPr>
        <p:spPr>
          <a:xfrm>
            <a:off x="439550" y="3093300"/>
            <a:ext cx="17121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Componentes RF (a)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"/>
          <p:cNvSpPr txBox="1"/>
          <p:nvPr/>
        </p:nvSpPr>
        <p:spPr>
          <a:xfrm>
            <a:off x="3264263" y="3093300"/>
            <a:ext cx="14448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Latas de café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(b)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"/>
          <p:cNvSpPr txBox="1"/>
          <p:nvPr/>
        </p:nvSpPr>
        <p:spPr>
          <a:xfrm>
            <a:off x="5922163" y="3093300"/>
            <a:ext cx="8139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Pilas (c)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"/>
          <p:cNvSpPr txBox="1"/>
          <p:nvPr/>
        </p:nvSpPr>
        <p:spPr>
          <a:xfrm>
            <a:off x="11225825" y="3093300"/>
            <a:ext cx="1024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Garage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(e)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78700" y="4985075"/>
            <a:ext cx="3692993" cy="32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 txBox="1"/>
          <p:nvPr/>
        </p:nvSpPr>
        <p:spPr>
          <a:xfrm>
            <a:off x="3294650" y="8389900"/>
            <a:ext cx="455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(f)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"/>
          <p:cNvSpPr txBox="1"/>
          <p:nvPr/>
        </p:nvSpPr>
        <p:spPr>
          <a:xfrm>
            <a:off x="9085850" y="8313700"/>
            <a:ext cx="455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(g)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0"/>
          <p:cNvPicPr preferRelativeResize="0"/>
          <p:nvPr/>
        </p:nvPicPr>
        <p:blipFill rotWithShape="1">
          <a:blip r:embed="rId14">
            <a:alphaModFix/>
          </a:blip>
          <a:srcRect b="6240" l="14591" r="13065" t="10336"/>
          <a:stretch/>
        </p:blipFill>
        <p:spPr>
          <a:xfrm>
            <a:off x="7573950" y="1471113"/>
            <a:ext cx="2256050" cy="15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0"/>
          <p:cNvSpPr/>
          <p:nvPr/>
        </p:nvSpPr>
        <p:spPr>
          <a:xfrm>
            <a:off x="9744288" y="1920450"/>
            <a:ext cx="813900" cy="778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"/>
          <p:cNvSpPr txBox="1"/>
          <p:nvPr/>
        </p:nvSpPr>
        <p:spPr>
          <a:xfrm>
            <a:off x="8342125" y="3093300"/>
            <a:ext cx="1024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Laptop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(d)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type="title"/>
          </p:nvPr>
        </p:nvSpPr>
        <p:spPr>
          <a:xfrm>
            <a:off x="24340" y="179375"/>
            <a:ext cx="62628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MIT - Sistema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11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75" y="3141850"/>
            <a:ext cx="5091551" cy="39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050" y="3204687"/>
            <a:ext cx="4379442" cy="39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1"/>
          <p:cNvSpPr/>
          <p:nvPr/>
        </p:nvSpPr>
        <p:spPr>
          <a:xfrm>
            <a:off x="5958800" y="4635225"/>
            <a:ext cx="1087200" cy="1071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/>
          <p:nvPr>
            <p:ph type="title"/>
          </p:nvPr>
        </p:nvSpPr>
        <p:spPr>
          <a:xfrm>
            <a:off x="24352" y="179375"/>
            <a:ext cx="7820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MIT - Sistema - Distancia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2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12"/>
          <p:cNvPicPr preferRelativeResize="0"/>
          <p:nvPr/>
        </p:nvPicPr>
        <p:blipFill rotWithShape="1">
          <a:blip r:embed="rId3">
            <a:alphaModFix/>
          </a:blip>
          <a:srcRect b="0" l="5731" r="0" t="5482"/>
          <a:stretch/>
        </p:blipFill>
        <p:spPr>
          <a:xfrm>
            <a:off x="2977159" y="1293400"/>
            <a:ext cx="7214255" cy="4068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9699" y="5684825"/>
            <a:ext cx="8945324" cy="31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 txBox="1"/>
          <p:nvPr/>
        </p:nvSpPr>
        <p:spPr>
          <a:xfrm>
            <a:off x="3185200" y="4737463"/>
            <a:ext cx="22875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>
            <p:ph type="title"/>
          </p:nvPr>
        </p:nvSpPr>
        <p:spPr>
          <a:xfrm>
            <a:off x="24338" y="179375"/>
            <a:ext cx="6890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Jicamarca Versión 1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" name="Google Shape;128;p13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75" y="3141850"/>
            <a:ext cx="5091551" cy="39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650" y="3204687"/>
            <a:ext cx="4379442" cy="39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/>
          <p:nvPr/>
        </p:nvSpPr>
        <p:spPr>
          <a:xfrm>
            <a:off x="5958800" y="4635225"/>
            <a:ext cx="1087200" cy="1071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3"/>
          <p:cNvCxnSpPr/>
          <p:nvPr/>
        </p:nvCxnSpPr>
        <p:spPr>
          <a:xfrm>
            <a:off x="7368025" y="2564188"/>
            <a:ext cx="5299500" cy="50883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/>
          <p:cNvCxnSpPr/>
          <p:nvPr/>
        </p:nvCxnSpPr>
        <p:spPr>
          <a:xfrm flipH="1">
            <a:off x="7277525" y="2551650"/>
            <a:ext cx="5254200" cy="51336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" name="Google Shape;13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6600" y="3344625"/>
            <a:ext cx="4056039" cy="23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 rotWithShape="1">
          <a:blip r:embed="rId6">
            <a:alphaModFix/>
          </a:blip>
          <a:srcRect b="19701" l="32069" r="32022" t="20760"/>
          <a:stretch/>
        </p:blipFill>
        <p:spPr>
          <a:xfrm>
            <a:off x="8371899" y="5919726"/>
            <a:ext cx="3168926" cy="26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7263" y="1311662"/>
            <a:ext cx="1834726" cy="18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/>
        </p:nvSpPr>
        <p:spPr>
          <a:xfrm>
            <a:off x="1408100" y="3557725"/>
            <a:ext cx="10188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2F5496"/>
                </a:solidFill>
              </a:rPr>
              <a:t>Estructura</a:t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2F549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2F5496"/>
              </a:solidFill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2733225" y="2968275"/>
            <a:ext cx="746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2F5496"/>
                </a:solidFill>
              </a:rPr>
              <a:t>SPE Can Radar del ROJ</a:t>
            </a:r>
            <a:endParaRPr b="1" sz="3600">
              <a:solidFill>
                <a:srgbClr val="2F549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-483150" y="179375"/>
            <a:ext cx="11052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SPE Can Radar del ROJ</a:t>
            </a:r>
            <a:r>
              <a:rPr b="1" lang="en-US" sz="4000">
                <a:solidFill>
                  <a:srgbClr val="2F5496"/>
                </a:solidFill>
              </a:rPr>
              <a:t> - Diagrama de bloques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15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b="8133" l="4398" r="4906" t="5150"/>
          <a:stretch/>
        </p:blipFill>
        <p:spPr>
          <a:xfrm>
            <a:off x="1241775" y="1290975"/>
            <a:ext cx="10430923" cy="742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